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0" r:id="rId3"/>
    <p:sldId id="263" r:id="rId4"/>
    <p:sldId id="257" r:id="rId5"/>
    <p:sldId id="280" r:id="rId6"/>
    <p:sldId id="277" r:id="rId7"/>
    <p:sldId id="272" r:id="rId8"/>
    <p:sldId id="261" r:id="rId9"/>
    <p:sldId id="275" r:id="rId10"/>
    <p:sldId id="276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06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4C049-403B-482E-B774-55215A0D3663}" type="datetimeFigureOut">
              <a:rPr lang="en-IN" smtClean="0"/>
              <a:t>13-06-2023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697B9-0A26-4E25-A99B-846046E82C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0849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8697B9-0A26-4E25-A99B-846046E82C51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0403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6C7-45F5-431E-97FF-CC0C2FB294E9}" type="datetimeFigureOut">
              <a:rPr lang="en-IN" smtClean="0"/>
              <a:pPr/>
              <a:t>13-06-2023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4FA4-838B-4C64-A0D4-F3C4ED8730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465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6C7-45F5-431E-97FF-CC0C2FB294E9}" type="datetimeFigureOut">
              <a:rPr lang="en-IN" smtClean="0"/>
              <a:pPr/>
              <a:t>13-06-2023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4FA4-838B-4C64-A0D4-F3C4ED8730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0000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6C7-45F5-431E-97FF-CC0C2FB294E9}" type="datetimeFigureOut">
              <a:rPr lang="en-IN" smtClean="0"/>
              <a:pPr/>
              <a:t>13-06-2023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4FA4-838B-4C64-A0D4-F3C4ED8730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570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6C7-45F5-431E-97FF-CC0C2FB294E9}" type="datetimeFigureOut">
              <a:rPr lang="en-IN" smtClean="0"/>
              <a:pPr/>
              <a:t>13-06-2023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4FA4-838B-4C64-A0D4-F3C4ED8730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05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6C7-45F5-431E-97FF-CC0C2FB294E9}" type="datetimeFigureOut">
              <a:rPr lang="en-IN" smtClean="0"/>
              <a:pPr/>
              <a:t>13-06-2023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4FA4-838B-4C64-A0D4-F3C4ED8730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22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6C7-45F5-431E-97FF-CC0C2FB294E9}" type="datetimeFigureOut">
              <a:rPr lang="en-IN" smtClean="0"/>
              <a:pPr/>
              <a:t>13-06-2023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4FA4-838B-4C64-A0D4-F3C4ED8730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872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6C7-45F5-431E-97FF-CC0C2FB294E9}" type="datetimeFigureOut">
              <a:rPr lang="en-IN" smtClean="0"/>
              <a:pPr/>
              <a:t>13-06-2023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4FA4-838B-4C64-A0D4-F3C4ED8730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486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6C7-45F5-431E-97FF-CC0C2FB294E9}" type="datetimeFigureOut">
              <a:rPr lang="en-IN" smtClean="0"/>
              <a:pPr/>
              <a:t>13-06-2023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4FA4-838B-4C64-A0D4-F3C4ED8730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08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6C7-45F5-431E-97FF-CC0C2FB294E9}" type="datetimeFigureOut">
              <a:rPr lang="en-IN" smtClean="0"/>
              <a:pPr/>
              <a:t>13-06-2023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4FA4-838B-4C64-A0D4-F3C4ED8730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607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6C7-45F5-431E-97FF-CC0C2FB294E9}" type="datetimeFigureOut">
              <a:rPr lang="en-IN" smtClean="0"/>
              <a:pPr/>
              <a:t>13-06-2023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4FA4-838B-4C64-A0D4-F3C4ED8730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211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D6C7-45F5-431E-97FF-CC0C2FB294E9}" type="datetimeFigureOut">
              <a:rPr lang="en-IN" smtClean="0"/>
              <a:pPr/>
              <a:t>13-06-2023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54FA4-838B-4C64-A0D4-F3C4ED8730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323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AD6C7-45F5-431E-97FF-CC0C2FB294E9}" type="datetimeFigureOut">
              <a:rPr lang="en-IN" smtClean="0"/>
              <a:pPr/>
              <a:t>13-06-2023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54FA4-838B-4C64-A0D4-F3C4ED8730D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244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1091"/>
            <a:ext cx="9144000" cy="1708872"/>
          </a:xfrm>
        </p:spPr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Product/Service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Applicant </a:t>
            </a:r>
            <a:r>
              <a:rPr lang="en-IN" dirty="0" smtClean="0"/>
              <a:t>Name</a:t>
            </a:r>
            <a:r>
              <a:rPr lang="en-IN" dirty="0"/>
              <a:t> </a:t>
            </a:r>
            <a:r>
              <a:rPr lang="en-IN" dirty="0" smtClean="0"/>
              <a:t>and Entity Name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9434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0575"/>
            <a:ext cx="10515600" cy="611603"/>
          </a:xfrm>
        </p:spPr>
        <p:txBody>
          <a:bodyPr>
            <a:normAutofit fontScale="90000"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 Utilization </a:t>
            </a:r>
            <a: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Projection / Plan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230248"/>
              </p:ext>
            </p:extLst>
          </p:nvPr>
        </p:nvGraphicFramePr>
        <p:xfrm>
          <a:off x="406400" y="1001510"/>
          <a:ext cx="10995378" cy="5603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522">
                  <a:extLst>
                    <a:ext uri="{9D8B030D-6E8A-4147-A177-3AD203B41FA5}">
                      <a16:colId xmlns:a16="http://schemas.microsoft.com/office/drawing/2014/main" val="4174007641"/>
                    </a:ext>
                  </a:extLst>
                </a:gridCol>
                <a:gridCol w="3035300">
                  <a:extLst>
                    <a:ext uri="{9D8B030D-6E8A-4147-A177-3AD203B41FA5}">
                      <a16:colId xmlns:a16="http://schemas.microsoft.com/office/drawing/2014/main" val="2412217826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1030910622"/>
                    </a:ext>
                  </a:extLst>
                </a:gridCol>
                <a:gridCol w="959555">
                  <a:extLst>
                    <a:ext uri="{9D8B030D-6E8A-4147-A177-3AD203B41FA5}">
                      <a16:colId xmlns:a16="http://schemas.microsoft.com/office/drawing/2014/main" val="1049699731"/>
                    </a:ext>
                  </a:extLst>
                </a:gridCol>
                <a:gridCol w="1004712">
                  <a:extLst>
                    <a:ext uri="{9D8B030D-6E8A-4147-A177-3AD203B41FA5}">
                      <a16:colId xmlns:a16="http://schemas.microsoft.com/office/drawing/2014/main" val="179259559"/>
                    </a:ext>
                  </a:extLst>
                </a:gridCol>
                <a:gridCol w="790222">
                  <a:extLst>
                    <a:ext uri="{9D8B030D-6E8A-4147-A177-3AD203B41FA5}">
                      <a16:colId xmlns:a16="http://schemas.microsoft.com/office/drawing/2014/main" val="82180843"/>
                    </a:ext>
                  </a:extLst>
                </a:gridCol>
                <a:gridCol w="1106311">
                  <a:extLst>
                    <a:ext uri="{9D8B030D-6E8A-4147-A177-3AD203B41FA5}">
                      <a16:colId xmlns:a16="http://schemas.microsoft.com/office/drawing/2014/main" val="2484660032"/>
                    </a:ext>
                  </a:extLst>
                </a:gridCol>
                <a:gridCol w="1738489">
                  <a:extLst>
                    <a:ext uri="{9D8B030D-6E8A-4147-A177-3AD203B41FA5}">
                      <a16:colId xmlns:a16="http://schemas.microsoft.com/office/drawing/2014/main" val="1842683491"/>
                    </a:ext>
                  </a:extLst>
                </a:gridCol>
              </a:tblGrid>
              <a:tr h="1066345"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Suggestive Headings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Particulars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Q1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( 40% of total grant)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Q2</a:t>
                      </a:r>
                    </a:p>
                    <a:p>
                      <a:r>
                        <a:rPr lang="en-IN" dirty="0"/>
                        <a:t>( 40% of total grant)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Q3</a:t>
                      </a:r>
                    </a:p>
                    <a:p>
                      <a:r>
                        <a:rPr lang="en-IN" dirty="0"/>
                        <a:t>( 20% of total grant)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Total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Grant-in-aid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% of total </a:t>
                      </a:r>
                      <a:r>
                        <a:rPr lang="en-IN" dirty="0" smtClean="0"/>
                        <a:t>grant-in-aid/INR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Owners </a:t>
                      </a:r>
                      <a:r>
                        <a:rPr lang="en-IN" dirty="0" smtClean="0"/>
                        <a:t>Contribution/</a:t>
                      </a:r>
                    </a:p>
                    <a:p>
                      <a:pPr algn="ctr"/>
                      <a:r>
                        <a:rPr lang="en-IN" dirty="0" smtClean="0"/>
                        <a:t>INR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397757"/>
                  </a:ext>
                </a:extLst>
              </a:tr>
              <a:tr h="329161">
                <a:tc>
                  <a:txBody>
                    <a:bodyPr/>
                    <a:lstStyle/>
                    <a:p>
                      <a:r>
                        <a:rPr lang="en-IN" dirty="0"/>
                        <a:t>Manpower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Salaries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25</a:t>
                      </a:r>
                      <a:r>
                        <a:rPr lang="en-IN" dirty="0" smtClean="0"/>
                        <a:t>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160191"/>
                  </a:ext>
                </a:extLst>
              </a:tr>
              <a:tr h="328106">
                <a:tc>
                  <a:txBody>
                    <a:bodyPr/>
                    <a:lstStyle/>
                    <a:p>
                      <a:r>
                        <a:rPr lang="en-IN" dirty="0"/>
                        <a:t>Machinery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30</a:t>
                      </a:r>
                      <a:r>
                        <a:rPr lang="en-IN" dirty="0" smtClean="0"/>
                        <a:t>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750678"/>
                  </a:ext>
                </a:extLst>
              </a:tr>
              <a:tr h="756625">
                <a:tc>
                  <a:txBody>
                    <a:bodyPr/>
                    <a:lstStyle/>
                    <a:p>
                      <a:r>
                        <a:rPr lang="en-IN" dirty="0"/>
                        <a:t>Working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Incubation Charges,</a:t>
                      </a:r>
                      <a:r>
                        <a:rPr lang="en-IN" baseline="0" dirty="0"/>
                        <a:t> </a:t>
                      </a:r>
                      <a:r>
                        <a:rPr lang="en-IN" dirty="0"/>
                        <a:t>telephone,</a:t>
                      </a:r>
                      <a:r>
                        <a:rPr lang="en-IN" baseline="0" dirty="0"/>
                        <a:t> electricity, inventory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20</a:t>
                      </a:r>
                      <a:r>
                        <a:rPr lang="en-IN" dirty="0" smtClean="0"/>
                        <a:t>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134834"/>
                  </a:ext>
                </a:extLst>
              </a:tr>
              <a:tr h="574186">
                <a:tc>
                  <a:txBody>
                    <a:bodyPr/>
                    <a:lstStyle/>
                    <a:p>
                      <a:r>
                        <a:rPr lang="en-IN" dirty="0"/>
                        <a:t>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Lab test,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Certifications, Field trials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</a:t>
                      </a:r>
                      <a:r>
                        <a:rPr lang="en-IN" dirty="0" smtClean="0"/>
                        <a:t>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4587">
                <a:tc>
                  <a:txBody>
                    <a:bodyPr/>
                    <a:lstStyle/>
                    <a:p>
                      <a:r>
                        <a:rPr lang="en-IN" dirty="0"/>
                        <a:t>Marketing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Product launch cost, customer survey, customer acquisition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10</a:t>
                      </a:r>
                      <a:r>
                        <a:rPr lang="en-IN" dirty="0" smtClean="0"/>
                        <a:t>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298299"/>
                  </a:ext>
                </a:extLst>
              </a:tr>
              <a:tr h="574186">
                <a:tc>
                  <a:txBody>
                    <a:bodyPr/>
                    <a:lstStyle/>
                    <a:p>
                      <a:r>
                        <a:rPr lang="en-IN" dirty="0"/>
                        <a:t>Contingency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Unforeseen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10%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192258"/>
                  </a:ext>
                </a:extLst>
              </a:tr>
              <a:tr h="329161">
                <a:tc>
                  <a:txBody>
                    <a:bodyPr/>
                    <a:lstStyle/>
                    <a:p>
                      <a:r>
                        <a:rPr lang="en-IN" dirty="0"/>
                        <a:t>Total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49549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1ACF3FF-3C4B-459F-B3C2-C0DC77D55E90}"/>
              </a:ext>
            </a:extLst>
          </p:cNvPr>
          <p:cNvSpPr txBox="1"/>
          <p:nvPr/>
        </p:nvSpPr>
        <p:spPr>
          <a:xfrm>
            <a:off x="406400" y="632178"/>
            <a:ext cx="8042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Project Cost:- </a:t>
            </a:r>
            <a:r>
              <a:rPr lang="en-IN" dirty="0" err="1"/>
              <a:t>Rs</a:t>
            </a:r>
            <a:r>
              <a:rPr lang="en-IN" dirty="0"/>
              <a:t>. (Total Grant-in-aid + Owners Contribution) </a:t>
            </a:r>
          </a:p>
        </p:txBody>
      </p:sp>
    </p:spTree>
    <p:extLst>
      <p:ext uri="{BB962C8B-B14F-4D97-AF65-F5344CB8AC3E}">
        <p14:creationId xmlns:p14="http://schemas.microsoft.com/office/powerpoint/2010/main" val="2265365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E1B8E95-0606-46B5-B3E7-11A3086ED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222" y="121406"/>
            <a:ext cx="10515600" cy="872724"/>
          </a:xfrm>
        </p:spPr>
        <p:txBody>
          <a:bodyPr/>
          <a:lstStyle/>
          <a:p>
            <a:r>
              <a:rPr lang="en-I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</a:t>
            </a:r>
            <a: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Projection </a:t>
            </a:r>
            <a:endParaRPr lang="en-I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4E2587-7E64-4F78-9AEF-0B677793B0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019164"/>
              </p:ext>
            </p:extLst>
          </p:nvPr>
        </p:nvGraphicFramePr>
        <p:xfrm>
          <a:off x="647125" y="1234709"/>
          <a:ext cx="10456304" cy="2923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5764">
                  <a:extLst>
                    <a:ext uri="{9D8B030D-6E8A-4147-A177-3AD203B41FA5}">
                      <a16:colId xmlns:a16="http://schemas.microsoft.com/office/drawing/2014/main" val="4215958464"/>
                    </a:ext>
                  </a:extLst>
                </a:gridCol>
                <a:gridCol w="2686755">
                  <a:extLst>
                    <a:ext uri="{9D8B030D-6E8A-4147-A177-3AD203B41FA5}">
                      <a16:colId xmlns:a16="http://schemas.microsoft.com/office/drawing/2014/main" val="142279721"/>
                    </a:ext>
                  </a:extLst>
                </a:gridCol>
                <a:gridCol w="3331494">
                  <a:extLst>
                    <a:ext uri="{9D8B030D-6E8A-4147-A177-3AD203B41FA5}">
                      <a16:colId xmlns:a16="http://schemas.microsoft.com/office/drawing/2014/main" val="2274838908"/>
                    </a:ext>
                  </a:extLst>
                </a:gridCol>
                <a:gridCol w="2432291">
                  <a:extLst>
                    <a:ext uri="{9D8B030D-6E8A-4147-A177-3AD203B41FA5}">
                      <a16:colId xmlns:a16="http://schemas.microsoft.com/office/drawing/2014/main" val="1708265092"/>
                    </a:ext>
                  </a:extLst>
                </a:gridCol>
              </a:tblGrid>
              <a:tr h="1094702">
                <a:tc>
                  <a:txBody>
                    <a:bodyPr/>
                    <a:lstStyle/>
                    <a:p>
                      <a:r>
                        <a:rPr lang="en-IN" dirty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Year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Year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Year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41121"/>
                  </a:ext>
                </a:extLst>
              </a:tr>
              <a:tr h="352023">
                <a:tc>
                  <a:txBody>
                    <a:bodyPr/>
                    <a:lstStyle/>
                    <a:p>
                      <a:r>
                        <a:rPr lang="en-IN" dirty="0"/>
                        <a:t>Per Unit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023">
                <a:tc>
                  <a:txBody>
                    <a:bodyPr/>
                    <a:lstStyle/>
                    <a:p>
                      <a:r>
                        <a:rPr lang="en-IN" dirty="0"/>
                        <a:t>Projected Sale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2559"/>
                  </a:ext>
                </a:extLst>
              </a:tr>
              <a:tr h="352023">
                <a:tc>
                  <a:txBody>
                    <a:bodyPr/>
                    <a:lstStyle/>
                    <a:p>
                      <a:r>
                        <a:rPr lang="en-IN" dirty="0"/>
                        <a:t>Projected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412334"/>
                  </a:ext>
                </a:extLst>
              </a:tr>
              <a:tr h="352023">
                <a:tc>
                  <a:txBody>
                    <a:bodyPr/>
                    <a:lstStyle/>
                    <a:p>
                      <a:r>
                        <a:rPr lang="en-IN" dirty="0"/>
                        <a:t>Projected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335916"/>
                  </a:ext>
                </a:extLst>
              </a:tr>
              <a:tr h="352023">
                <a:tc>
                  <a:txBody>
                    <a:bodyPr/>
                    <a:lstStyle/>
                    <a:p>
                      <a:r>
                        <a:rPr lang="en-IN" dirty="0"/>
                        <a:t>Profit/Loss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458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727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E1B8E95-0606-46B5-B3E7-11A3086ED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222" y="932155"/>
            <a:ext cx="10515600" cy="4687409"/>
          </a:xfrm>
        </p:spPr>
        <p:txBody>
          <a:bodyPr/>
          <a:lstStyle/>
          <a:p>
            <a: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uestions..?</a:t>
            </a:r>
            <a:b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b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b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Thank you!</a:t>
            </a:r>
            <a:endParaRPr lang="en-I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3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41BC4-EB9A-492D-AE36-DDE2D4391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D2794-A573-4024-894D-0D1236042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dirty="0"/>
              <a:t>(Please give your company name, CIN and office address)</a:t>
            </a:r>
          </a:p>
        </p:txBody>
      </p:sp>
    </p:spTree>
    <p:extLst>
      <p:ext uri="{BB962C8B-B14F-4D97-AF65-F5344CB8AC3E}">
        <p14:creationId xmlns:p14="http://schemas.microsoft.com/office/powerpoint/2010/main" val="212540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126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 Composition: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151" y="125599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(Explain your team profile -their qualification, past experiences, personal accomplishments if any and position they hold /will hold in your company. 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7652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3562"/>
            <a:ext cx="10515600" cy="665789"/>
          </a:xfrm>
        </p:spPr>
        <p:txBody>
          <a:bodyPr>
            <a:no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161" y="112108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(Give a general introduction about your idea. Why did you come up with this idea? Explain how you are solving the problem?)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2053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905" y="365125"/>
            <a:ext cx="11416683" cy="258226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-Block Schematic  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-Functional Diagram / Operational Flow Diagram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47387"/>
            <a:ext cx="10515600" cy="3229576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83578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3562"/>
            <a:ext cx="10515600" cy="665789"/>
          </a:xfrm>
        </p:spPr>
        <p:txBody>
          <a:bodyPr>
            <a:no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Comparative Analysis: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161" y="112108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(Give comparative analysis with other similar products available in market)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13659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126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Status: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151" y="125599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(Explain progress in the project </a:t>
            </a:r>
            <a:r>
              <a:rPr lang="en-US" dirty="0" smtClean="0"/>
              <a:t>activities, </a:t>
            </a:r>
            <a:r>
              <a:rPr lang="en-US" dirty="0"/>
              <a:t>milestones achieved so far</a:t>
            </a:r>
            <a:r>
              <a:rPr lang="en-US" dirty="0" smtClean="0"/>
              <a:t>.)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5459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346" y="-5263"/>
            <a:ext cx="10515600" cy="567283"/>
          </a:xfrm>
        </p:spPr>
        <p:txBody>
          <a:bodyPr>
            <a:noAutofit/>
          </a:bodyPr>
          <a:lstStyle/>
          <a:p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Model Canvas: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4527B1-0BB7-4F1A-9F47-536F3F194AD2}"/>
              </a:ext>
            </a:extLst>
          </p:cNvPr>
          <p:cNvSpPr/>
          <p:nvPr/>
        </p:nvSpPr>
        <p:spPr>
          <a:xfrm>
            <a:off x="1798937" y="605602"/>
            <a:ext cx="8594125" cy="6008044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CE399A5-3688-49B4-9478-36390497D43C}"/>
              </a:ext>
            </a:extLst>
          </p:cNvPr>
          <p:cNvCxnSpPr/>
          <p:nvPr/>
        </p:nvCxnSpPr>
        <p:spPr>
          <a:xfrm>
            <a:off x="1798936" y="5224886"/>
            <a:ext cx="8594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40582A-3FB9-4849-8B03-F1187BA0C436}"/>
              </a:ext>
            </a:extLst>
          </p:cNvPr>
          <p:cNvCxnSpPr/>
          <p:nvPr/>
        </p:nvCxnSpPr>
        <p:spPr>
          <a:xfrm flipH="1">
            <a:off x="3390249" y="598332"/>
            <a:ext cx="12323" cy="46064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9DC25E4-F5B4-4CD2-AA00-AF60E6C8834D}"/>
              </a:ext>
            </a:extLst>
          </p:cNvPr>
          <p:cNvCxnSpPr/>
          <p:nvPr/>
        </p:nvCxnSpPr>
        <p:spPr>
          <a:xfrm>
            <a:off x="8682105" y="598332"/>
            <a:ext cx="2907" cy="4626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145A21-62FB-4131-812B-F7BE2246C4D6}"/>
              </a:ext>
            </a:extLst>
          </p:cNvPr>
          <p:cNvCxnSpPr/>
          <p:nvPr/>
        </p:nvCxnSpPr>
        <p:spPr>
          <a:xfrm flipH="1">
            <a:off x="5285533" y="605602"/>
            <a:ext cx="15322" cy="4599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90781E3-F955-41A6-889F-C7144116A2D6}"/>
              </a:ext>
            </a:extLst>
          </p:cNvPr>
          <p:cNvCxnSpPr/>
          <p:nvPr/>
        </p:nvCxnSpPr>
        <p:spPr>
          <a:xfrm flipH="1">
            <a:off x="6905131" y="605602"/>
            <a:ext cx="23172" cy="4626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0599C38-A833-4085-9498-90456B7B1CB1}"/>
              </a:ext>
            </a:extLst>
          </p:cNvPr>
          <p:cNvCxnSpPr/>
          <p:nvPr/>
        </p:nvCxnSpPr>
        <p:spPr>
          <a:xfrm>
            <a:off x="6929441" y="3267563"/>
            <a:ext cx="1756709" cy="13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65F0FA2-BEDE-4D8B-A493-BDEB22307586}"/>
              </a:ext>
            </a:extLst>
          </p:cNvPr>
          <p:cNvCxnSpPr/>
          <p:nvPr/>
        </p:nvCxnSpPr>
        <p:spPr>
          <a:xfrm>
            <a:off x="3405573" y="3195920"/>
            <a:ext cx="1895282" cy="137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43">
            <a:extLst>
              <a:ext uri="{FF2B5EF4-FFF2-40B4-BE49-F238E27FC236}">
                <a16:creationId xmlns:a16="http://schemas.microsoft.com/office/drawing/2014/main" id="{641F6437-1670-450B-98AB-B757063047CF}"/>
              </a:ext>
            </a:extLst>
          </p:cNvPr>
          <p:cNvSpPr txBox="1"/>
          <p:nvPr/>
        </p:nvSpPr>
        <p:spPr>
          <a:xfrm>
            <a:off x="1897337" y="5267467"/>
            <a:ext cx="4173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u="sng" dirty="0"/>
              <a:t>Cost Structure</a:t>
            </a:r>
          </a:p>
        </p:txBody>
      </p:sp>
      <p:sp>
        <p:nvSpPr>
          <p:cNvPr id="16" name="TextBox 44">
            <a:extLst>
              <a:ext uri="{FF2B5EF4-FFF2-40B4-BE49-F238E27FC236}">
                <a16:creationId xmlns:a16="http://schemas.microsoft.com/office/drawing/2014/main" id="{99F0C69F-46AF-476C-913B-CFB81ABEBD71}"/>
              </a:ext>
            </a:extLst>
          </p:cNvPr>
          <p:cNvSpPr txBox="1"/>
          <p:nvPr/>
        </p:nvSpPr>
        <p:spPr>
          <a:xfrm>
            <a:off x="1872772" y="729954"/>
            <a:ext cx="14875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u="sng" dirty="0"/>
              <a:t>Key Partners</a:t>
            </a:r>
          </a:p>
        </p:txBody>
      </p:sp>
      <p:sp>
        <p:nvSpPr>
          <p:cNvPr id="17" name="TextBox 45">
            <a:extLst>
              <a:ext uri="{FF2B5EF4-FFF2-40B4-BE49-F238E27FC236}">
                <a16:creationId xmlns:a16="http://schemas.microsoft.com/office/drawing/2014/main" id="{33CEAF55-624F-4E5C-83D3-8DD97DE605D7}"/>
              </a:ext>
            </a:extLst>
          </p:cNvPr>
          <p:cNvSpPr txBox="1"/>
          <p:nvPr/>
        </p:nvSpPr>
        <p:spPr>
          <a:xfrm>
            <a:off x="3488050" y="729954"/>
            <a:ext cx="17074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u="sng" dirty="0"/>
              <a:t>Key Activities</a:t>
            </a:r>
          </a:p>
        </p:txBody>
      </p:sp>
      <p:sp>
        <p:nvSpPr>
          <p:cNvPr id="18" name="TextBox 46">
            <a:extLst>
              <a:ext uri="{FF2B5EF4-FFF2-40B4-BE49-F238E27FC236}">
                <a16:creationId xmlns:a16="http://schemas.microsoft.com/office/drawing/2014/main" id="{F198EE15-57A0-4F6B-8E15-FEFC8146E870}"/>
              </a:ext>
            </a:extLst>
          </p:cNvPr>
          <p:cNvSpPr txBox="1"/>
          <p:nvPr/>
        </p:nvSpPr>
        <p:spPr>
          <a:xfrm>
            <a:off x="3423923" y="3194587"/>
            <a:ext cx="1841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u="sng" dirty="0"/>
              <a:t>Key Resources</a:t>
            </a:r>
          </a:p>
        </p:txBody>
      </p:sp>
      <p:sp>
        <p:nvSpPr>
          <p:cNvPr id="19" name="TextBox 67">
            <a:extLst>
              <a:ext uri="{FF2B5EF4-FFF2-40B4-BE49-F238E27FC236}">
                <a16:creationId xmlns:a16="http://schemas.microsoft.com/office/drawing/2014/main" id="{4903431D-21F7-46F2-B2D9-7DD276742E6C}"/>
              </a:ext>
            </a:extLst>
          </p:cNvPr>
          <p:cNvSpPr txBox="1"/>
          <p:nvPr/>
        </p:nvSpPr>
        <p:spPr>
          <a:xfrm>
            <a:off x="8723188" y="744494"/>
            <a:ext cx="1578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u="sng" dirty="0"/>
              <a:t>Customers</a:t>
            </a:r>
          </a:p>
        </p:txBody>
      </p:sp>
      <p:sp>
        <p:nvSpPr>
          <p:cNvPr id="20" name="TextBox 68">
            <a:extLst>
              <a:ext uri="{FF2B5EF4-FFF2-40B4-BE49-F238E27FC236}">
                <a16:creationId xmlns:a16="http://schemas.microsoft.com/office/drawing/2014/main" id="{F0D55374-13AD-4220-B11E-36291347CB98}"/>
              </a:ext>
            </a:extLst>
          </p:cNvPr>
          <p:cNvSpPr txBox="1"/>
          <p:nvPr/>
        </p:nvSpPr>
        <p:spPr>
          <a:xfrm>
            <a:off x="6948859" y="744494"/>
            <a:ext cx="1682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u="sng" dirty="0"/>
              <a:t>Customer Relationships</a:t>
            </a:r>
          </a:p>
        </p:txBody>
      </p:sp>
      <p:sp>
        <p:nvSpPr>
          <p:cNvPr id="21" name="TextBox 69">
            <a:extLst>
              <a:ext uri="{FF2B5EF4-FFF2-40B4-BE49-F238E27FC236}">
                <a16:creationId xmlns:a16="http://schemas.microsoft.com/office/drawing/2014/main" id="{A0EB3260-D8F7-4B5F-919E-4D0DF950FE05}"/>
              </a:ext>
            </a:extLst>
          </p:cNvPr>
          <p:cNvSpPr txBox="1"/>
          <p:nvPr/>
        </p:nvSpPr>
        <p:spPr>
          <a:xfrm>
            <a:off x="6973416" y="3290749"/>
            <a:ext cx="17075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u="sng" dirty="0"/>
              <a:t>Channels</a:t>
            </a:r>
          </a:p>
        </p:txBody>
      </p:sp>
      <p:sp>
        <p:nvSpPr>
          <p:cNvPr id="22" name="TextBox 70">
            <a:extLst>
              <a:ext uri="{FF2B5EF4-FFF2-40B4-BE49-F238E27FC236}">
                <a16:creationId xmlns:a16="http://schemas.microsoft.com/office/drawing/2014/main" id="{AF3087DC-EEE1-4F87-AA0E-232DA1C220FA}"/>
              </a:ext>
            </a:extLst>
          </p:cNvPr>
          <p:cNvSpPr txBox="1"/>
          <p:nvPr/>
        </p:nvSpPr>
        <p:spPr>
          <a:xfrm>
            <a:off x="5309843" y="738346"/>
            <a:ext cx="1618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u="sng" dirty="0"/>
              <a:t>Value Proposition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2F2FC5D-80C9-4060-B9DC-0A117AF4DF6D}"/>
              </a:ext>
            </a:extLst>
          </p:cNvPr>
          <p:cNvCxnSpPr/>
          <p:nvPr/>
        </p:nvCxnSpPr>
        <p:spPr>
          <a:xfrm flipH="1">
            <a:off x="6200624" y="5213869"/>
            <a:ext cx="14511" cy="140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71">
            <a:extLst>
              <a:ext uri="{FF2B5EF4-FFF2-40B4-BE49-F238E27FC236}">
                <a16:creationId xmlns:a16="http://schemas.microsoft.com/office/drawing/2014/main" id="{E0F0EBA0-436E-4741-9507-F31529CEA77C}"/>
              </a:ext>
            </a:extLst>
          </p:cNvPr>
          <p:cNvSpPr txBox="1"/>
          <p:nvPr/>
        </p:nvSpPr>
        <p:spPr>
          <a:xfrm>
            <a:off x="6342429" y="5275739"/>
            <a:ext cx="3804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u="sng" dirty="0"/>
              <a:t>Revenue Streams</a:t>
            </a:r>
          </a:p>
        </p:txBody>
      </p:sp>
      <p:sp>
        <p:nvSpPr>
          <p:cNvPr id="25" name="TextBox 14">
            <a:extLst>
              <a:ext uri="{FF2B5EF4-FFF2-40B4-BE49-F238E27FC236}">
                <a16:creationId xmlns:a16="http://schemas.microsoft.com/office/drawing/2014/main" id="{29308E3D-D226-44F3-B948-4EB2E3EE05D7}"/>
              </a:ext>
            </a:extLst>
          </p:cNvPr>
          <p:cNvSpPr txBox="1"/>
          <p:nvPr/>
        </p:nvSpPr>
        <p:spPr>
          <a:xfrm>
            <a:off x="1899162" y="1098876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</a:p>
        </p:txBody>
      </p:sp>
      <p:sp>
        <p:nvSpPr>
          <p:cNvPr id="26" name="TextBox 72">
            <a:extLst>
              <a:ext uri="{FF2B5EF4-FFF2-40B4-BE49-F238E27FC236}">
                <a16:creationId xmlns:a16="http://schemas.microsoft.com/office/drawing/2014/main" id="{0D4042D0-431B-4AF0-A189-5C1C6764EC8A}"/>
              </a:ext>
            </a:extLst>
          </p:cNvPr>
          <p:cNvSpPr txBox="1"/>
          <p:nvPr/>
        </p:nvSpPr>
        <p:spPr>
          <a:xfrm>
            <a:off x="3488997" y="1078577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</a:p>
        </p:txBody>
      </p:sp>
      <p:sp>
        <p:nvSpPr>
          <p:cNvPr id="27" name="TextBox 73">
            <a:extLst>
              <a:ext uri="{FF2B5EF4-FFF2-40B4-BE49-F238E27FC236}">
                <a16:creationId xmlns:a16="http://schemas.microsoft.com/office/drawing/2014/main" id="{F15F6A3A-2F85-4084-94CB-14CCC91BE2CA}"/>
              </a:ext>
            </a:extLst>
          </p:cNvPr>
          <p:cNvSpPr txBox="1"/>
          <p:nvPr/>
        </p:nvSpPr>
        <p:spPr>
          <a:xfrm>
            <a:off x="5327430" y="1078576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</a:p>
        </p:txBody>
      </p:sp>
      <p:sp>
        <p:nvSpPr>
          <p:cNvPr id="28" name="TextBox 74">
            <a:extLst>
              <a:ext uri="{FF2B5EF4-FFF2-40B4-BE49-F238E27FC236}">
                <a16:creationId xmlns:a16="http://schemas.microsoft.com/office/drawing/2014/main" id="{CF76BEA5-B48D-4756-AC6A-7B4D27544DAF}"/>
              </a:ext>
            </a:extLst>
          </p:cNvPr>
          <p:cNvSpPr txBox="1"/>
          <p:nvPr/>
        </p:nvSpPr>
        <p:spPr>
          <a:xfrm>
            <a:off x="7032425" y="1125109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</a:p>
        </p:txBody>
      </p:sp>
      <p:sp>
        <p:nvSpPr>
          <p:cNvPr id="29" name="TextBox 76">
            <a:extLst>
              <a:ext uri="{FF2B5EF4-FFF2-40B4-BE49-F238E27FC236}">
                <a16:creationId xmlns:a16="http://schemas.microsoft.com/office/drawing/2014/main" id="{7C681CEC-4694-45DA-B9B5-5AFA77A2E631}"/>
              </a:ext>
            </a:extLst>
          </p:cNvPr>
          <p:cNvSpPr txBox="1"/>
          <p:nvPr/>
        </p:nvSpPr>
        <p:spPr>
          <a:xfrm>
            <a:off x="8720979" y="1098876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</a:p>
        </p:txBody>
      </p:sp>
      <p:sp>
        <p:nvSpPr>
          <p:cNvPr id="30" name="TextBox 77">
            <a:extLst>
              <a:ext uri="{FF2B5EF4-FFF2-40B4-BE49-F238E27FC236}">
                <a16:creationId xmlns:a16="http://schemas.microsoft.com/office/drawing/2014/main" id="{AF617640-1F3F-4807-A2EE-CF253ED910A4}"/>
              </a:ext>
            </a:extLst>
          </p:cNvPr>
          <p:cNvSpPr txBox="1"/>
          <p:nvPr/>
        </p:nvSpPr>
        <p:spPr>
          <a:xfrm>
            <a:off x="3440372" y="3491738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</a:p>
        </p:txBody>
      </p:sp>
      <p:sp>
        <p:nvSpPr>
          <p:cNvPr id="31" name="TextBox 78">
            <a:extLst>
              <a:ext uri="{FF2B5EF4-FFF2-40B4-BE49-F238E27FC236}">
                <a16:creationId xmlns:a16="http://schemas.microsoft.com/office/drawing/2014/main" id="{0E689462-0BD7-4471-92C0-BDA16099291A}"/>
              </a:ext>
            </a:extLst>
          </p:cNvPr>
          <p:cNvSpPr txBox="1"/>
          <p:nvPr/>
        </p:nvSpPr>
        <p:spPr>
          <a:xfrm>
            <a:off x="7032425" y="3646442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</a:p>
        </p:txBody>
      </p:sp>
      <p:sp>
        <p:nvSpPr>
          <p:cNvPr id="32" name="TextBox 79">
            <a:extLst>
              <a:ext uri="{FF2B5EF4-FFF2-40B4-BE49-F238E27FC236}">
                <a16:creationId xmlns:a16="http://schemas.microsoft.com/office/drawing/2014/main" id="{4DFF1513-3F4A-4490-8F54-2526AB4509D5}"/>
              </a:ext>
            </a:extLst>
          </p:cNvPr>
          <p:cNvSpPr txBox="1"/>
          <p:nvPr/>
        </p:nvSpPr>
        <p:spPr>
          <a:xfrm>
            <a:off x="1935156" y="5563791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</a:p>
        </p:txBody>
      </p:sp>
      <p:sp>
        <p:nvSpPr>
          <p:cNvPr id="33" name="TextBox 88">
            <a:extLst>
              <a:ext uri="{FF2B5EF4-FFF2-40B4-BE49-F238E27FC236}">
                <a16:creationId xmlns:a16="http://schemas.microsoft.com/office/drawing/2014/main" id="{A8503CFD-68BD-4397-A852-677F6C1B5468}"/>
              </a:ext>
            </a:extLst>
          </p:cNvPr>
          <p:cNvSpPr txBox="1"/>
          <p:nvPr/>
        </p:nvSpPr>
        <p:spPr>
          <a:xfrm>
            <a:off x="6342429" y="5579569"/>
            <a:ext cx="101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Text Goes Here</a:t>
            </a:r>
          </a:p>
        </p:txBody>
      </p:sp>
    </p:spTree>
    <p:extLst>
      <p:ext uri="{BB962C8B-B14F-4D97-AF65-F5344CB8AC3E}">
        <p14:creationId xmlns:p14="http://schemas.microsoft.com/office/powerpoint/2010/main" val="3069086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E1B8E95-0606-46B5-B3E7-11A3086ED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222" y="121406"/>
            <a:ext cx="10515600" cy="872724"/>
          </a:xfrm>
        </p:spPr>
        <p:txBody>
          <a:bodyPr>
            <a:normAutofit/>
          </a:bodyPr>
          <a:lstStyle/>
          <a:p>
            <a:r>
              <a:rPr lang="en-IN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Milestones and Timeline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435006"/>
              </p:ext>
            </p:extLst>
          </p:nvPr>
        </p:nvGraphicFramePr>
        <p:xfrm>
          <a:off x="801511" y="1234709"/>
          <a:ext cx="10284841" cy="2191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3241">
                  <a:extLst>
                    <a:ext uri="{9D8B030D-6E8A-4147-A177-3AD203B41FA5}">
                      <a16:colId xmlns:a16="http://schemas.microsoft.com/office/drawing/2014/main" val="4215958464"/>
                    </a:ext>
                  </a:extLst>
                </a:gridCol>
                <a:gridCol w="3227815">
                  <a:extLst>
                    <a:ext uri="{9D8B030D-6E8A-4147-A177-3AD203B41FA5}">
                      <a16:colId xmlns:a16="http://schemas.microsoft.com/office/drawing/2014/main" val="142279721"/>
                    </a:ext>
                  </a:extLst>
                </a:gridCol>
                <a:gridCol w="3331494">
                  <a:extLst>
                    <a:ext uri="{9D8B030D-6E8A-4147-A177-3AD203B41FA5}">
                      <a16:colId xmlns:a16="http://schemas.microsoft.com/office/drawing/2014/main" val="2274838908"/>
                    </a:ext>
                  </a:extLst>
                </a:gridCol>
                <a:gridCol w="2432291">
                  <a:extLst>
                    <a:ext uri="{9D8B030D-6E8A-4147-A177-3AD203B41FA5}">
                      <a16:colId xmlns:a16="http://schemas.microsoft.com/office/drawing/2014/main" val="1708265092"/>
                    </a:ext>
                  </a:extLst>
                </a:gridCol>
              </a:tblGrid>
              <a:tr h="1094702">
                <a:tc>
                  <a:txBody>
                    <a:bodyPr/>
                    <a:lstStyle/>
                    <a:p>
                      <a:r>
                        <a:rPr lang="en-IN" dirty="0"/>
                        <a:t>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Milestones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Action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Required Funds</a:t>
                      </a:r>
                    </a:p>
                    <a:p>
                      <a:r>
                        <a:rPr lang="en-IN" dirty="0"/>
                        <a:t>(inclusive of grant &amp; owners contribution)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41121"/>
                  </a:ext>
                </a:extLst>
              </a:tr>
              <a:tr h="352023">
                <a:tc>
                  <a:txBody>
                    <a:bodyPr/>
                    <a:lstStyle/>
                    <a:p>
                      <a:r>
                        <a:rPr lang="en-IN" dirty="0"/>
                        <a:t>1</a:t>
                      </a:r>
                      <a:r>
                        <a:rPr lang="en-IN" baseline="30000" dirty="0"/>
                        <a:t>st</a:t>
                      </a:r>
                      <a:r>
                        <a:rPr lang="en-IN" dirty="0"/>
                        <a:t> 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023">
                <a:tc>
                  <a:txBody>
                    <a:bodyPr/>
                    <a:lstStyle/>
                    <a:p>
                      <a:r>
                        <a:rPr lang="en-IN" dirty="0"/>
                        <a:t>2</a:t>
                      </a:r>
                      <a:r>
                        <a:rPr lang="en-IN" baseline="30000" dirty="0"/>
                        <a:t>nd</a:t>
                      </a:r>
                      <a:r>
                        <a:rPr lang="en-IN" dirty="0"/>
                        <a:t> 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412334"/>
                  </a:ext>
                </a:extLst>
              </a:tr>
              <a:tr h="352023">
                <a:tc>
                  <a:txBody>
                    <a:bodyPr/>
                    <a:lstStyle/>
                    <a:p>
                      <a:r>
                        <a:rPr lang="en-IN" dirty="0"/>
                        <a:t>3</a:t>
                      </a:r>
                      <a:r>
                        <a:rPr lang="en-IN" baseline="30000" dirty="0"/>
                        <a:t>rd</a:t>
                      </a:r>
                      <a:r>
                        <a:rPr lang="en-IN" dirty="0"/>
                        <a:t> Quarter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435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424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311</Words>
  <Application>Microsoft Office PowerPoint</Application>
  <PresentationFormat>Widescreen</PresentationFormat>
  <Paragraphs>88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Name of Product/Service</vt:lpstr>
      <vt:lpstr>Company Details</vt:lpstr>
      <vt:lpstr>Team Composition:</vt:lpstr>
      <vt:lpstr>Introduction:</vt:lpstr>
      <vt:lpstr>-Block Schematic     -Functional Diagram / Operational Flow Diagram</vt:lpstr>
      <vt:lpstr>Comparative Analysis:</vt:lpstr>
      <vt:lpstr>Current Status:</vt:lpstr>
      <vt:lpstr>Business Model Canvas:</vt:lpstr>
      <vt:lpstr>Milestones and Timeline</vt:lpstr>
      <vt:lpstr>Fund Utilization Projection / Plan</vt:lpstr>
      <vt:lpstr>Growth Projection </vt:lpstr>
      <vt:lpstr>Questions..?                            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Product/Service</dc:title>
  <dc:creator>Windows 10</dc:creator>
  <cp:lastModifiedBy>Lenovo</cp:lastModifiedBy>
  <cp:revision>82</cp:revision>
  <dcterms:created xsi:type="dcterms:W3CDTF">2019-06-27T10:03:06Z</dcterms:created>
  <dcterms:modified xsi:type="dcterms:W3CDTF">2023-06-13T06:02:00Z</dcterms:modified>
</cp:coreProperties>
</file>